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60" r:id="rId13"/>
    <p:sldId id="326" r:id="rId14"/>
    <p:sldId id="302" r:id="rId15"/>
    <p:sldId id="301" r:id="rId16"/>
    <p:sldId id="330" r:id="rId17"/>
    <p:sldId id="332" r:id="rId18"/>
    <p:sldId id="310" r:id="rId19"/>
    <p:sldId id="311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05" autoAdjust="0"/>
  </p:normalViewPr>
  <p:slideViewPr>
    <p:cSldViewPr snapToGrid="0" showGuides="1">
      <p:cViewPr varScale="1">
        <p:scale>
          <a:sx n="53" d="100"/>
          <a:sy n="53" d="100"/>
        </p:scale>
        <p:origin x="3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5-6-2023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10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 (horizontal/vertical): next slides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</a:p>
          <a:p>
            <a:r>
              <a:rPr lang="en-US" dirty="0"/>
              <a:t>also possible to select values based on depth </a:t>
            </a:r>
            <a:r>
              <a:rPr lang="en-US" dirty="0" err="1"/>
              <a:t>w.r.t.</a:t>
            </a:r>
            <a:r>
              <a:rPr lang="en-US" dirty="0"/>
              <a:t> z0/</a:t>
            </a:r>
            <a:r>
              <a:rPr lang="en-US" dirty="0" err="1"/>
              <a:t>wl</a:t>
            </a:r>
            <a:r>
              <a:rPr lang="en-US" dirty="0"/>
              <a:t>/bl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cross section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depth </a:t>
            </a:r>
            <a:r>
              <a:rPr lang="en-US" dirty="0" err="1"/>
              <a:t>w.r.t.</a:t>
            </a:r>
            <a:r>
              <a:rPr lang="en-US" dirty="0"/>
              <a:t>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multiple depths supported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  <a:p>
            <a:r>
              <a:rPr lang="en-US" dirty="0"/>
              <a:t>also implemented for </a:t>
            </a:r>
            <a:r>
              <a:rPr lang="en-US" dirty="0" err="1"/>
              <a:t>hisfiles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DEF60-98C0-4F7D-807C-A6509549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12" y="174430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661074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/>
              <a:t>Rasterization to regular gridded dataset for e.g. different-grid comparisons</a:t>
            </a:r>
          </a:p>
          <a:p>
            <a:r>
              <a:rPr lang="en-US" dirty="0" err="1"/>
              <a:t>backened</a:t>
            </a:r>
            <a:r>
              <a:rPr lang="en-US" dirty="0"/>
              <a:t> by </a:t>
            </a:r>
            <a:r>
              <a:rPr lang="en-US" dirty="0" err="1"/>
              <a:t>xugrid</a:t>
            </a:r>
            <a:r>
              <a:rPr lang="en-US" dirty="0"/>
              <a:t> and </a:t>
            </a:r>
            <a:r>
              <a:rPr lang="en-US" dirty="0" err="1"/>
              <a:t>xarray</a:t>
            </a:r>
            <a:endParaRPr lang="en-US" dirty="0"/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various plotting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305E4-9482-A670-6C83-0D177FF1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441" y="2314833"/>
            <a:ext cx="7656723" cy="441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plotting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512B-617E-4FF8-857F-E0B6F235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into 3D Model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3739-A7F4-434E-B4AA-CDF2DEC9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Based on bounding box and period of interest, a 3D D-Flow FM model </a:t>
            </a:r>
            <a:r>
              <a:rPr lang="en-US"/>
              <a:t>is created from global datasets:</a:t>
            </a:r>
            <a:endParaRPr lang="en-US" dirty="0"/>
          </a:p>
          <a:p>
            <a:r>
              <a:rPr lang="en-US" dirty="0"/>
              <a:t>Using Python libraries </a:t>
            </a:r>
            <a:r>
              <a:rPr lang="en-US" b="1" dirty="0"/>
              <a:t>HYDROLIB-core, </a:t>
            </a:r>
            <a:r>
              <a:rPr lang="en-US" b="1" dirty="0" err="1"/>
              <a:t>dfm_tools</a:t>
            </a:r>
            <a:r>
              <a:rPr lang="en-US" b="1" dirty="0"/>
              <a:t>, </a:t>
            </a:r>
            <a:r>
              <a:rPr lang="en-US" b="1" dirty="0" err="1"/>
              <a:t>MeshKernelPy</a:t>
            </a:r>
            <a:r>
              <a:rPr lang="en-US" b="1" dirty="0"/>
              <a:t>, </a:t>
            </a:r>
            <a:r>
              <a:rPr lang="en-US" b="1" dirty="0" err="1"/>
              <a:t>xarray</a:t>
            </a:r>
            <a:r>
              <a:rPr lang="en-US" b="1" dirty="0"/>
              <a:t> </a:t>
            </a:r>
            <a:r>
              <a:rPr lang="en-US" dirty="0"/>
              <a:t>and others</a:t>
            </a:r>
          </a:p>
          <a:p>
            <a:r>
              <a:rPr lang="en-US" b="1" dirty="0"/>
              <a:t>Grid generation </a:t>
            </a:r>
            <a:r>
              <a:rPr lang="en-US" dirty="0"/>
              <a:t>and </a:t>
            </a:r>
            <a:r>
              <a:rPr lang="en-US" b="1" dirty="0"/>
              <a:t>refinement</a:t>
            </a:r>
            <a:r>
              <a:rPr lang="en-US" dirty="0"/>
              <a:t> (based on local water depth)</a:t>
            </a:r>
          </a:p>
          <a:p>
            <a:r>
              <a:rPr lang="en-US" b="1" dirty="0"/>
              <a:t>Bathymetry</a:t>
            </a:r>
            <a:r>
              <a:rPr lang="en-US" dirty="0"/>
              <a:t> (GEBCO) retrieval and interpolation to grid</a:t>
            </a:r>
          </a:p>
          <a:p>
            <a:r>
              <a:rPr lang="en-US" b="1" dirty="0"/>
              <a:t>Initial and open boundary conditions</a:t>
            </a:r>
            <a:r>
              <a:rPr lang="en-US" dirty="0"/>
              <a:t>: ocean currents, sea surface heights, salinity, temperature from CMEMS, tide from FES2014</a:t>
            </a:r>
          </a:p>
          <a:p>
            <a:r>
              <a:rPr lang="en-US" b="1" dirty="0"/>
              <a:t>Meteorological forcing</a:t>
            </a:r>
            <a:r>
              <a:rPr lang="en-US" dirty="0"/>
              <a:t>: ERA5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91F2-BE77-4145-B867-5948219B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DD4-D5D6-4C1E-90F4-4DFB615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C631-324C-4939-BC0D-1769A3F3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14ABEA8-94A5-434B-90B3-B7C42F3B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3555818"/>
            <a:ext cx="6256763" cy="3302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8EBFD-D776-4AB1-9834-10FF02F6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00" y="4206624"/>
            <a:ext cx="3074859" cy="2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3914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2382</TotalTime>
  <Words>971</Words>
  <Application>Microsoft Office PowerPoint</Application>
  <PresentationFormat>Widescreen</PresentationFormat>
  <Paragraphs>120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Deltares</vt:lpstr>
      <vt:lpstr>dfm_tools </vt:lpstr>
      <vt:lpstr>dfm_tools: the concept</vt:lpstr>
      <vt:lpstr>xarray: io of netcdf files</vt:lpstr>
      <vt:lpstr>xarray: plotting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Combined into 3D Model Builder</vt:lpstr>
      <vt:lpstr>Examples: read+plot hisfile</vt:lpstr>
      <vt:lpstr>Examples: read+plot mapfiles</vt:lpstr>
      <vt:lpstr>Examples: cross section trough 3D partitioned FM map data</vt:lpstr>
      <vt:lpstr>Examples: slice trough 3D partitioned FM map data</vt:lpstr>
      <vt:lpstr>Examples: various plotting options</vt:lpstr>
      <vt:lpstr>Examples: cartopy basemaps and coastlines/borders</vt:lpstr>
      <vt:lpstr>Examples: vector plots for regulargrids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242</cp:revision>
  <dcterms:created xsi:type="dcterms:W3CDTF">2020-02-17T13:56:38Z</dcterms:created>
  <dcterms:modified xsi:type="dcterms:W3CDTF">2023-06-05T10:32:01Z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